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y="6858000" cx="9144000"/>
  <p:notesSz cx="7315200" cy="96012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slide" Target="slides/slide90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58" name="Shape 25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17" name="Shape 317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31" name="Shape 33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38" name="Shape 33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55" name="Shape 35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84" name="Shape 384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391" name="Shape 39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31" name="Shape 43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45" name="Shape 44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58" name="Shape 45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7:00 – 7:05</a:t>
            </a:r>
            <a:endParaRPr/>
          </a:p>
        </p:txBody>
      </p:sp>
      <p:sp>
        <p:nvSpPr>
          <p:cNvPr id="549" name="Shape 549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Shape 56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Shape 57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Shape 60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Shape 61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Shape 64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Shape 65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Shape 66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Shape 66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Shape 67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Shape 69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Shape 70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Shape 73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Shape 74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Shape 75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Shape 76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Shape 772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Shape 780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Shape 791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1257300" y="719138"/>
            <a:ext cx="4800600" cy="360045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anchorCtr="0" anchor="t" bIns="47850" lIns="95725" spcFirstLastPara="1" rIns="95725" wrap="square" tIns="478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Shape 805"/>
          <p:cNvSpPr txBox="1"/>
          <p:nvPr>
            <p:ph idx="12" type="sldNum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anchorCtr="0" anchor="b" bIns="47850" lIns="95725" spcFirstLastPara="1" rIns="95725" wrap="square" tIns="47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3F3F3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6892" y="3962400"/>
            <a:ext cx="3535508" cy="45338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50"/>
              <a:buFont typeface="Arial"/>
              <a:buNone/>
            </a:pPr>
            <a:r>
              <a:rPr b="1" i="0" lang="en-US" sz="1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 b="0" i="0" sz="19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23" name="Shape 23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3F3F3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/>
          <p:nvPr/>
        </p:nvSpPr>
        <p:spPr>
          <a:xfrm>
            <a:off x="1425286" y="3851911"/>
            <a:ext cx="6457950" cy="54908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1" i="1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1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alsamiq.com/" TargetMode="External"/><Relationship Id="rId4" Type="http://schemas.openxmlformats.org/officeDocument/2006/relationships/hyperlink" Target="http://framebox.org/" TargetMode="External"/><Relationship Id="rId9" Type="http://schemas.openxmlformats.org/officeDocument/2006/relationships/image" Target="../media/image23.png"/><Relationship Id="rId5" Type="http://schemas.openxmlformats.org/officeDocument/2006/relationships/hyperlink" Target="http://960.gs/" TargetMode="External"/><Relationship Id="rId6" Type="http://schemas.openxmlformats.org/officeDocument/2006/relationships/hyperlink" Target="http://bit.ly/1sjYaFC" TargetMode="External"/><Relationship Id="rId7" Type="http://schemas.openxmlformats.org/officeDocument/2006/relationships/hyperlink" Target="http://www.designbygrid.com/" TargetMode="External"/><Relationship Id="rId8" Type="http://schemas.openxmlformats.org/officeDocument/2006/relationships/hyperlink" Target="http://bit.ly/1CM4Hz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7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gif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1.jpg"/><Relationship Id="rId4" Type="http://schemas.openxmlformats.org/officeDocument/2006/relationships/image" Target="../media/image35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4.gif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Behold Bootstrap!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Pains of HW 1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14400"/>
            <a:ext cx="8686800" cy="47268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Shape 100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Plain HTML + CSS makes layout building challenging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You (Probably) Feel About CSS</a:t>
            </a:r>
            <a:endParaRPr/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066800"/>
            <a:ext cx="5410200" cy="521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Then Came Bootstrap…</a:t>
            </a:r>
            <a:endParaRPr/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53854"/>
            <a:ext cx="9144000" cy="561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1287122"/>
            <a:ext cx="9144000" cy="226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CSS Link</a:t>
            </a:r>
            <a:endParaRPr b="1" sz="2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97104"/>
            <a:ext cx="9155741" cy="1876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 CSS Class (ex: “Jumbotron”)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4" y="661111"/>
            <a:ext cx="9129486" cy="560218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 Bootstrap</a:t>
            </a:r>
            <a:endParaRPr/>
          </a:p>
        </p:txBody>
      </p:sp>
      <p:sp>
        <p:nvSpPr>
          <p:cNvPr id="131" name="Shape 131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class=“jumbotron”</a:t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cap="flat" cmpd="sng" w="1016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Big Deal!!!</a:t>
            </a:r>
            <a:endParaRPr/>
          </a:p>
        </p:txBody>
      </p:sp>
      <p:sp>
        <p:nvSpPr>
          <p:cNvPr id="139" name="Shape 139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Bootstrap,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30"/>
              <a:buFont typeface="Arial"/>
              <a:buNone/>
            </a:pP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</a:t>
            </a:r>
            <a:r>
              <a:rPr b="1" i="1" lang="en-US" sz="333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PRE-DEFINED</a:t>
            </a:r>
            <a:r>
              <a:rPr b="1" i="1" lang="en-US" sz="333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CSS Styles.</a:t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00200"/>
            <a:ext cx="588645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i0.wp.com/fribly.com/wp-content/uploads/2014/01/Bootstrap-3-Vector-UI-Kit.png?resize=1054%2C1052"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44473"/>
            <a:ext cx="5467057" cy="54566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b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#1: UI Kit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b="1"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Familiarize yourself with the UI features it offers via the documentation.</a:t>
            </a:r>
            <a:endParaRPr/>
          </a:p>
          <a:p>
            <a:pPr indent="-116204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9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Bootstrap is active, you can simply copy snippets from the documentation to save yourself major time of creating elements yourself.</a:t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Bootstrap?</a:t>
            </a:r>
            <a:endParaRPr/>
          </a:p>
        </p:txBody>
      </p:sp>
      <p:pic>
        <p:nvPicPr>
          <p:cNvPr descr="http://julienrenaux.fr/wp-content/uploads/2013/03/responsive-templates-860x200.jpg"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14799"/>
            <a:ext cx="81915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Reason #2: Mobile Responsiveness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of the most compelling reasons to use Bootstrap is the default </a:t>
            </a:r>
            <a:r>
              <a:rPr b="1" lang="en-US" sz="2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mobile-responsive 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quality it provides.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means that your website will look “good” automatically when viewed on screens ranging from monitors to tablets to phones.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Warmup 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a repeat of last class, quickly create an HTML webpage.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add in a Bootstrap component of your choosing.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Hint: Copy the Bootstrap CSS link. Then copy the code from any Bootstrap element or CSS.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Phase Bootstrap</a:t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304800" y="1905000"/>
            <a:ext cx="8534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Last class, we focused on Bootstrap Components (like buttons and tables).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i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Today we’ll be focused on using Bootstrap to build layouts.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thewealthwatchman.com/wp-content/uploads/2014/11/Mining-silver-quicksand-2.jpg" id="50" name="Shape 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1"/>
            <a:ext cx="9137570" cy="6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Sketching / Grid Layouts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Huge Breath…</a:t>
            </a:r>
            <a:endParaRPr/>
          </a:p>
        </p:txBody>
      </p:sp>
      <p:pic>
        <p:nvPicPr>
          <p:cNvPr descr="https://wellplayedmusic.files.wordpress.com/2014/12/deep-breath.jpg" id="181" name="Shape 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890458"/>
            <a:ext cx="6019800" cy="5425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surf at your own peril (and to the peril of the galaxy)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185058" y="820959"/>
            <a:ext cx="8850086" cy="225534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in our opinion, these next two sections are some of the</a:t>
            </a:r>
            <a:endParaRPr/>
          </a:p>
          <a:p>
            <a:pPr indent="0" lvl="0" marL="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IMPORTANT ONES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</a:t>
            </a:r>
            <a:r>
              <a:rPr b="1"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ENTIRE</a:t>
            </a: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program.</a:t>
            </a:r>
            <a:endParaRPr b="1"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t/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pic>
        <p:nvPicPr>
          <p:cNvPr descr="http://images.sequart.org/images/Star-Wars-still-use-the-force-luke-e1415132076759.jpg"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8326" y="3076305"/>
            <a:ext cx="554355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Relax. That doesn’t mean its hard.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 of Sketches</a:t>
            </a:r>
            <a:endParaRPr/>
          </a:p>
        </p:txBody>
      </p:sp>
      <p:pic>
        <p:nvPicPr>
          <p:cNvPr descr="http://speckycdn.sdm.netdna-cdn.com/wp-content/uploads/2011/05/wireframe-sketch-07.jpg"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7513" y="1905000"/>
            <a:ext cx="3897813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457200" y="1295400"/>
            <a:ext cx="4495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Because every aspect of a site’s “look” is defined by HTML/CSS – it is crucial to have a detailed sketch going in.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 particular attention to the location of navigation bars, titles, headers, content, images, footers etc. </a:t>
            </a:r>
            <a:endParaRPr/>
          </a:p>
          <a:p>
            <a:pPr indent="-116204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Char char="•"/>
            </a:pPr>
            <a:r>
              <a:rPr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imagining alignments, in particular, be mindful of the </a:t>
            </a:r>
            <a:r>
              <a:rPr b="1" i="1" lang="en-US" sz="222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</a:t>
            </a:r>
            <a:r>
              <a:rPr i="1" lang="en-US" sz="222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t/>
            </a:r>
            <a:endParaRPr sz="222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a Grid in Mind</a:t>
            </a:r>
            <a:endParaRPr/>
          </a:p>
        </p:txBody>
      </p:sp>
      <p:pic>
        <p:nvPicPr>
          <p:cNvPr descr="https://cdn.tutsplus.com/webdesign/uploads/legacy/tuts/341_wf/wireframe-bare.png" id="208" name="Shape 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990600"/>
            <a:ext cx="6827519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>
            <a:off x="457200" y="5867400"/>
            <a:ext cx="8229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serve to align elements aesthetically.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Facebook’s Grid</a:t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 is a perfect example of a website where the “grid-layout” is obvious. </a:t>
            </a:r>
            <a:endParaRPr/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make it easy to have content (text, images, and regions) align aesthetically.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eyelearn.org/ma-stu-gallery/gridEssay-2013/aimee/images/gu-grid.png" id="222" name="Shape 222"/>
          <p:cNvPicPr preferRelativeResize="0"/>
          <p:nvPr/>
        </p:nvPicPr>
        <p:blipFill rotWithShape="1">
          <a:blip r:embed="rId3">
            <a:alphaModFix/>
          </a:blip>
          <a:srcRect b="0" l="10693" r="10674" t="0"/>
          <a:stretch/>
        </p:blipFill>
        <p:spPr>
          <a:xfrm>
            <a:off x="779766" y="914400"/>
            <a:ext cx="7578529" cy="5304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More Complex Grid…</a:t>
            </a:r>
            <a:endParaRPr/>
          </a:p>
        </p:txBody>
      </p:sp>
      <p:pic>
        <p:nvPicPr>
          <p:cNvPr descr="http://1.bp.blogspot.com/-MApmsFuowRg/U4b9KpiOLbI/AAAAAAAAAh4/pDVukrQsJ_Y/s1600/cnn.png" id="228" name="Shape 228"/>
          <p:cNvPicPr preferRelativeResize="0"/>
          <p:nvPr/>
        </p:nvPicPr>
        <p:blipFill rotWithShape="1">
          <a:blip r:embed="rId3">
            <a:alphaModFix/>
          </a:blip>
          <a:srcRect b="0" l="10542" r="10523" t="0"/>
          <a:stretch/>
        </p:blipFill>
        <p:spPr>
          <a:xfrm>
            <a:off x="305254" y="990600"/>
            <a:ext cx="8610146" cy="52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Tools for Sketch / Grid Creation</a:t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457200" y="12954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Wireframing Tools: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Balsamiq***: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https://balsamiq.com/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Framebox: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http://framebox.org/</a:t>
            </a: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 and Paper: Your notebook</a:t>
            </a:r>
            <a:endParaRPr/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b="1"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Grids for Photoshop / Illustrator: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GS: </a:t>
            </a:r>
            <a:r>
              <a:rPr lang="en-US" sz="238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http://960.gs/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GuideGuide: </a:t>
            </a:r>
            <a:r>
              <a:rPr lang="en-US" sz="238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https://guideguide.me/</a:t>
            </a:r>
            <a:r>
              <a:rPr lang="en-US" sz="23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38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63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rPr b="1" lang="en-US" sz="204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Grids Guides: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960 Grid System Made Easy: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http://bit.ly/1sjYaFC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 by Grid: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http://www.designbygrid.com/</a:t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Char char="•"/>
            </a:pP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Designing with Grid-Based Approach: </a:t>
            </a:r>
            <a:r>
              <a:rPr lang="en-US" sz="204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http://bit.ly/1CM4Hzo</a:t>
            </a:r>
            <a:r>
              <a:rPr lang="en-US" sz="204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Font typeface="Arial"/>
              <a:buNone/>
            </a:pPr>
            <a:r>
              <a:t/>
            </a:r>
            <a:endParaRPr sz="204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Shape 23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canterburynyc.files.wordpress.com/2014/03/whale-just-breath.jpg" id="56" name="Shape 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Rows and Columns</a:t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6791" y="820038"/>
            <a:ext cx="5742887" cy="547765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Design Fundamentally = Wireframes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9" name="Shape 269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8" name="Shape 308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27" name="Shape 327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Now, let’s make it more challenging…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346" name="Shape 346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7" name="Shape 347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5" name="Shape 365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Shape 371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Shape 372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pre09.deviantart.net/dbea/th/pre/i/2015/134/a/1/it_s_all_going_to_be_okay_by_kendroffski-d8tdkee.jpg" id="62" name="Shape 62"/>
          <p:cNvPicPr preferRelativeResize="0"/>
          <p:nvPr/>
        </p:nvPicPr>
        <p:blipFill rotWithShape="1">
          <a:blip r:embed="rId3">
            <a:alphaModFix/>
          </a:blip>
          <a:srcRect b="10000" l="0" r="0" t="14167"/>
          <a:stretch/>
        </p:blipFill>
        <p:spPr>
          <a:xfrm>
            <a:off x="0" y="-76200"/>
            <a:ext cx="9185004" cy="69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Now for another…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Shape 3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Shape 395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Shape 413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Shape 416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18" name="Shape 418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19" name="Shape 419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0" name="Shape 420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41" name="Shape 441"/>
          <p:cNvSpPr txBox="1"/>
          <p:nvPr/>
        </p:nvSpPr>
        <p:spPr>
          <a:xfrm>
            <a:off x="443345" y="2971800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final one is tricky…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Up!</a:t>
            </a:r>
            <a:endParaRPr/>
          </a:p>
        </p:txBody>
      </p:sp>
      <p:sp>
        <p:nvSpPr>
          <p:cNvPr id="454" name="Shape 454"/>
          <p:cNvSpPr txBox="1"/>
          <p:nvPr/>
        </p:nvSpPr>
        <p:spPr>
          <a:xfrm>
            <a:off x="443345" y="2353566"/>
            <a:ext cx="8229600" cy="753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Didn’t quite work right?</a:t>
            </a:r>
            <a:endParaRPr/>
          </a:p>
          <a:p>
            <a:pPr indent="0" lvl="0" marL="0" marR="0" rtl="0" algn="ctr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this one we need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sub-rows</a:t>
            </a:r>
            <a:r>
              <a:rPr b="1" i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sub-columns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 txBox="1"/>
          <p:nvPr/>
        </p:nvSpPr>
        <p:spPr>
          <a:xfrm rot="-2700000">
            <a:off x="62697" y="465012"/>
            <a:ext cx="7827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68" name="Shape 468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1***</a:t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1" name="Shape 47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Shape 482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Shape 483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Shape 487"/>
          <p:cNvSpPr txBox="1"/>
          <p:nvPr/>
        </p:nvSpPr>
        <p:spPr>
          <a:xfrm rot="-2700000">
            <a:off x="-129116" y="465012"/>
            <a:ext cx="1166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9" name="Shape 489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90" name="Shape 490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91" name="Shape 49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Not relevant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static.skillshare.com/uploads/project/71261f6924b219521a2cb0952caa9983/789b4f6e"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871" y="0"/>
            <a:ext cx="9149871" cy="686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Shape 501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Shape 502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Shape 503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Shape 504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/>
          <p:nvPr/>
        </p:nvSpPr>
        <p:spPr>
          <a:xfrm rot="-2700000">
            <a:off x="8230561" y="326513"/>
            <a:ext cx="78277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3" name="Shape 513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Shape 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Shape 523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Shape 525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Shape 526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7647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Shape 532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Shape 533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 txBox="1"/>
          <p:nvPr/>
        </p:nvSpPr>
        <p:spPr>
          <a:xfrm rot="-2700000">
            <a:off x="8028216" y="326513"/>
            <a:ext cx="11664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SUB-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</a:t>
            </a: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37" name="Shape 537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 rot="-2700000">
            <a:off x="-23476" y="465012"/>
            <a:ext cx="9551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Try!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goodmotherdiet.files.wordpress.com/2014/09/you-made-it2.jpg" id="551" name="Shape 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609600"/>
            <a:ext cx="5715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Grid Design with Bootstrap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Genius Time!</a:t>
            </a:r>
            <a:endParaRPr/>
          </a:p>
        </p:txBody>
      </p:sp>
      <p:sp>
        <p:nvSpPr>
          <p:cNvPr id="562" name="Shape 562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fairly “tricky”… 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VERY IMPORTANT topic.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 to channel that inner genius.</a:t>
            </a:r>
            <a:r>
              <a:rPr b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Shape 5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8972" y="1862375"/>
            <a:ext cx="5600185" cy="373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hape 5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964" y="0"/>
            <a:ext cx="71900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descr="http://dab1nmslvvntp.cloudfront.net/wp-content/uploads/2013/05/960-12-col-grid.jpg" id="574" name="Shape 5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50257"/>
            <a:ext cx="5395685" cy="494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/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lets you organize content based on the “number of columns” a div spans – out of a total 12 columns.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class="col-md-12"&gt;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class="col-md-4"&gt;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(Spans 1/3 of full width)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Grids</a:t>
            </a:r>
            <a:endParaRPr/>
          </a:p>
        </p:txBody>
      </p:sp>
      <p:sp>
        <p:nvSpPr>
          <p:cNvPr id="581" name="Shape 581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Bootstrap Grid is made up of…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wrap around the entire grid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which are defined first and are just rows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4312" lvl="1" marL="557213" marR="0" rtl="0" algn="l"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–"/>
            </a:pPr>
            <a:r>
              <a:rPr b="1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which are defined within rows and specify the columns. The sum total of all columns within a row </a:t>
            </a:r>
            <a:r>
              <a:rPr b="1" i="0" lang="en-US" sz="19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b="0" i="0" lang="en-US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up to 12. </a:t>
            </a:r>
            <a:endParaRPr/>
          </a:p>
          <a:p>
            <a:pPr indent="-136525" lvl="0" marL="257175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t/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these elements is implemented by creating a </a:t>
            </a: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a specific class name. 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587" name="Shape 587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Shape 589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Shape 590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Shape 591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Container</a:t>
            </a: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#1</a:t>
            </a: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Column#1</a:t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Column#2</a:t>
            </a: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Column#3</a:t>
            </a: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Column#4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Today’s Class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05" name="Shape 605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Quick 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 to your neighbors and explain to one another: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between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(Draw it on a piece of paper for them)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syntax for each.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AutoNum type="arabicPeriod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The specific syntax details for columns.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Coding Grids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16" name="Shape 616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(quickgrid.html | 13-InstructorGrids)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22" name="Shape 6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Shape 623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Grid</a:t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" y="763231"/>
            <a:ext cx="8564931" cy="502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 the rows, columns (col-lg-6), and containers</a:t>
            </a:r>
            <a:endParaRPr/>
          </a:p>
        </p:txBody>
      </p:sp>
      <p:pic>
        <p:nvPicPr>
          <p:cNvPr id="631" name="Shape 6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745" y="2133600"/>
            <a:ext cx="8382000" cy="19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Containers</a:t>
            </a:r>
            <a:endParaRPr/>
          </a:p>
        </p:txBody>
      </p:sp>
      <p:pic>
        <p:nvPicPr>
          <p:cNvPr id="637" name="Shape 6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801" y="2438400"/>
            <a:ext cx="8955999" cy="1605829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“Containers” are like the box that the entire grid sits inside.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Rows</a:t>
            </a:r>
            <a:endParaRPr/>
          </a:p>
        </p:txBody>
      </p:sp>
      <p:sp>
        <p:nvSpPr>
          <p:cNvPr id="644" name="Shape 644"/>
          <p:cNvSpPr txBox="1"/>
          <p:nvPr/>
        </p:nvSpPr>
        <p:spPr>
          <a:xfrm>
            <a:off x="443345" y="5864504"/>
            <a:ext cx="8229600" cy="5357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“Rows” are like the rows we talked about earlier.</a:t>
            </a:r>
            <a:endParaRPr/>
          </a:p>
        </p:txBody>
      </p:sp>
      <p:pic>
        <p:nvPicPr>
          <p:cNvPr id="645" name="Shape 6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762000"/>
            <a:ext cx="7901077" cy="3824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Defining Columns</a:t>
            </a:r>
            <a:endParaRPr/>
          </a:p>
        </p:txBody>
      </p:sp>
      <p:sp>
        <p:nvSpPr>
          <p:cNvPr id="651" name="Shape 651"/>
          <p:cNvSpPr txBox="1"/>
          <p:nvPr/>
        </p:nvSpPr>
        <p:spPr>
          <a:xfrm>
            <a:off x="433185" y="4805650"/>
            <a:ext cx="8229600" cy="10662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“Columns” fit inside of rows. Note the syntax: col-sz-#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column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sz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viewing size (in this case: medium)</a:t>
            </a:r>
            <a:endParaRPr/>
          </a:p>
          <a:p>
            <a:pPr indent="0" lvl="0" mar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number of “columns taken” out of 12. (in this case 4 of 12)</a:t>
            </a:r>
            <a:endParaRPr/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806526"/>
            <a:ext cx="5638800" cy="38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cxnSp>
        <p:nvCxnSpPr>
          <p:cNvPr id="658" name="Shape 658"/>
          <p:cNvCxnSpPr/>
          <p:nvPr/>
        </p:nvCxnSpPr>
        <p:spPr>
          <a:xfrm>
            <a:off x="0" y="653854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59" name="Shape 65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Bootstrap, create a layout that looks like the one shown on the next screen.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Spend some time prior to coding to draw out the grid layout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the number of rows and columns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 use the bootstrap grid syntax to code it 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 a screenshot of your page when you are done.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Ipsum Generator: </a:t>
            </a:r>
            <a:r>
              <a:rPr lang="en-US" sz="2400" u="sng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http://www.lipsum.com/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14" y="1213571"/>
            <a:ext cx="8833329" cy="3912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Objectives</a:t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457200" y="1143000"/>
            <a:ext cx="8382000" cy="4659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Students will use the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Bootstrap CSS Framework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create layouts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will learn to use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 queries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mobile responsive websites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Students will learn to use the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tag to make sure all devices are displaying web pages optimally for their </a:t>
            </a: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Bootstrap Layouts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676" name="Shape 676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(InClass-DemoLayout.html | 15-InstructorLayout)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682" name="Shape 682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Working in pairs and using Bootstrap make the following design.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 sure to note the: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Grid Layout </a:t>
            </a:r>
            <a:endParaRPr/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Navbar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Sidebar </a:t>
            </a: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card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Thumbnail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details will be sent to you via slack.  </a:t>
            </a:r>
            <a:endParaRPr/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20" y="914400"/>
            <a:ext cx="8825560" cy="3537146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Shape 688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Common Questions</a:t>
            </a:r>
            <a:endParaRPr/>
          </a:p>
        </p:txBody>
      </p:sp>
      <p:sp>
        <p:nvSpPr>
          <p:cNvPr id="694" name="Shape 694"/>
          <p:cNvSpPr txBox="1"/>
          <p:nvPr/>
        </p:nvSpPr>
        <p:spPr>
          <a:xfrm>
            <a:off x="304801" y="798992"/>
            <a:ext cx="8686800" cy="5525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reverse the order (i.e. rows inside columns)? 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usually. Columns should go inside of rows. Though, you can create sub-rows inside of columns. But those columns would still need to be inside of a row of their own.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I just avoid having a container? 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could… But it will mess things up. Just throw in a container.</a:t>
            </a:r>
            <a:b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have columns that go past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your bootstrap grid won’t behave as expected. Don’t go past 12.</a:t>
            </a:r>
            <a:endParaRPr/>
          </a:p>
          <a:p>
            <a:pPr indent="-3175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if I don’t add up to 12?</a:t>
            </a:r>
            <a:b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>
                <a:solidFill>
                  <a:schemeClr val="dk1"/>
                </a:solidFill>
              </a:rPr>
              <a:t>The remaining columns will expand to fill the leftover space.</a:t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anterburynyc.files.wordpress.com/2014/03/whale-just-breath.jpg"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622" y="0"/>
            <a:ext cx="9669242" cy="6897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Mobile Responsive (HW)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/>
        </p:nvSpPr>
        <p:spPr>
          <a:xfrm>
            <a:off x="-5870" y="783753"/>
            <a:ext cx="9149870" cy="56438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Warning!</a:t>
            </a:r>
            <a:endParaRPr/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next section matters a lot for your </a:t>
            </a:r>
            <a:r>
              <a:rPr lang="en-US" sz="2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1" sz="2800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2.bp.blogspot.com/-PA4XbLkTXtI/Vo0OtvqZSUI/AAAAAAAABlA/XcOZ6pWPQQo/s1600/Homework%2Bimage.gif" id="710" name="Shape 7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2973" y="2133600"/>
            <a:ext cx="3412184" cy="341727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Still No Facebook Time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endParaRPr/>
          </a:p>
        </p:txBody>
      </p:sp>
      <p:sp>
        <p:nvSpPr>
          <p:cNvPr id="717" name="Shape 717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define how CSS styles are applied in relation to the characteristics of the device viewport.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Through media queries we can change the way a web page is displayed based on width, height, orientation, and even media type (screen, paper, braille, etc).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 extensively uses media queries under the hood to help you create mobile responsive websites. 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remember! Media queries must be declared last.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 DEMO!</a:t>
            </a:r>
            <a:endParaRPr/>
          </a:p>
        </p:txBody>
      </p:sp>
      <p:sp>
        <p:nvSpPr>
          <p:cNvPr id="723" name="Shape 723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Instructor: Demo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i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(17-InstructorMedia)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Focus!</a:t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stuff is important…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838200"/>
            <a:ext cx="464820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Demo</a:t>
            </a:r>
            <a:endParaRPr/>
          </a:p>
        </p:txBody>
      </p:sp>
      <p:pic>
        <p:nvPicPr>
          <p:cNvPr id="729" name="Shape 7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447800"/>
            <a:ext cx="8534400" cy="182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Shape 736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to your partner what the following CSS code does: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2438400"/>
            <a:ext cx="55530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Shape 744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Build your own mobile responsive HTML /CSS page using media queries.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follow the steps sent to you via Slack.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sp>
        <p:nvSpPr>
          <p:cNvPr id="750" name="Shape 750"/>
          <p:cNvSpPr txBox="1"/>
          <p:nvPr/>
        </p:nvSpPr>
        <p:spPr>
          <a:xfrm>
            <a:off x="304801" y="798993"/>
            <a:ext cx="86868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7175" lvl="0" marL="257175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1"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Viewport </a:t>
            </a: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refers to the display being used to view the website.</a:t>
            </a:r>
            <a:endParaRPr/>
          </a:p>
          <a:p>
            <a:pPr indent="-117475" lvl="0" marL="257175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default, mobile devices with small screen, high resolution viewports may render content at a typical desktop screen ratio (scaled down at the smaller screen size).</a:t>
            </a:r>
            <a:endParaRPr/>
          </a:p>
          <a:p>
            <a:pPr indent="-117475" lvl="0" marL="257175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can specify that a web page should scale its content to the width of its current viewport using a `meta` tag.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</a:t>
            </a:r>
            <a:endParaRPr/>
          </a:p>
        </p:txBody>
      </p:sp>
      <p:pic>
        <p:nvPicPr>
          <p:cNvPr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32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680" y="842400"/>
            <a:ext cx="3047760" cy="54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/>
          <p:nvPr/>
        </p:nvSpPr>
        <p:spPr>
          <a:xfrm rot="-54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Shape 759"/>
          <p:cNvSpPr/>
          <p:nvPr/>
        </p:nvSpPr>
        <p:spPr>
          <a:xfrm rot="-54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Viewport Content Scaling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Viewport Inclusion</a:t>
            </a:r>
            <a:endParaRPr/>
          </a:p>
        </p:txBody>
      </p:sp>
      <p:pic>
        <p:nvPicPr>
          <p:cNvPr id="765" name="Shape 7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1" y="1828800"/>
            <a:ext cx="8122920" cy="296954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 txBox="1"/>
          <p:nvPr/>
        </p:nvSpPr>
        <p:spPr>
          <a:xfrm>
            <a:off x="304800" y="1219422"/>
            <a:ext cx="5245496" cy="607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Just include this line in the head 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234752" y="2693116"/>
            <a:ext cx="8528248" cy="109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then include a variety of @media queries for various sized screens.</a:t>
            </a:r>
            <a:endParaRPr/>
          </a:p>
        </p:txBody>
      </p:sp>
      <p:pic>
        <p:nvPicPr>
          <p:cNvPr id="768" name="Shape 7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281" y="4121979"/>
            <a:ext cx="63912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Shape 7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1" y="5150907"/>
            <a:ext cx="66389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Shape 77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776" name="Shape 776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Spend the next few moments on the site viewportemulator.com and visit your favorite websites using various viewports.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Notice how the sites change display wise.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sney happy celebration peter pan wendy" id="782" name="Shape 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69307" cy="70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Extra Challenge </a:t>
            </a:r>
            <a:endParaRPr/>
          </a:p>
        </p:txBody>
      </p:sp>
      <p:sp>
        <p:nvSpPr>
          <p:cNvPr id="794" name="Shape 794"/>
          <p:cNvSpPr txBox="1"/>
          <p:nvPr/>
        </p:nvSpPr>
        <p:spPr>
          <a:xfrm>
            <a:off x="365846" y="3851911"/>
            <a:ext cx="6457950" cy="6633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Permitting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90606" y="2953542"/>
            <a:ext cx="8229600" cy="871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b="1" i="1" lang="en-US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Recap Bootstrap </a:t>
            </a:r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type="title"/>
          </p:nvPr>
        </p:nvSpPr>
        <p:spPr>
          <a:xfrm>
            <a:off x="304800" y="0"/>
            <a:ext cx="5470526" cy="6538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YOUR TURN!!</a:t>
            </a: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Activity: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those around you (and using Bootstrap CSS), create a complex layout of your own.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 use the layout provided to you as a guide, starting point, inspiration, or not at all.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9144000" cy="532262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